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700" r:id="rId2"/>
    <p:sldId id="2014" r:id="rId3"/>
    <p:sldId id="2084" r:id="rId4"/>
    <p:sldId id="2085" r:id="rId5"/>
    <p:sldId id="2092" r:id="rId6"/>
    <p:sldId id="2086" r:id="rId7"/>
    <p:sldId id="2091" r:id="rId8"/>
    <p:sldId id="2035" r:id="rId9"/>
    <p:sldId id="2027" r:id="rId10"/>
    <p:sldId id="2089" r:id="rId11"/>
    <p:sldId id="2036" r:id="rId12"/>
    <p:sldId id="1708" r:id="rId13"/>
    <p:sldId id="2090" r:id="rId14"/>
    <p:sldId id="2075" r:id="rId15"/>
    <p:sldId id="2076" r:id="rId16"/>
    <p:sldId id="2093" r:id="rId17"/>
    <p:sldId id="169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90" d="100"/>
          <a:sy n="90" d="100"/>
        </p:scale>
        <p:origin x="100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20-Feb-20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20-Feb-20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9" y="3291830"/>
            <a:ext cx="8784976" cy="961780"/>
          </a:xfrm>
        </p:spPr>
        <p:txBody>
          <a:bodyPr/>
          <a:lstStyle/>
          <a:p>
            <a:pPr algn="ctr"/>
            <a:r>
              <a:rPr lang="en-US" sz="2600" dirty="0"/>
              <a:t>Four fields in bibliographic details based on 019 and 035</a:t>
            </a:r>
            <a:br>
              <a:rPr lang="en-US" sz="2600" dirty="0"/>
            </a:br>
            <a:r>
              <a:rPr lang="en-US" sz="2600" dirty="0"/>
              <a:t>(Jan. 2020 Release)</a:t>
            </a:r>
            <a:endParaRPr lang="he-IL" sz="2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8" y="4665120"/>
            <a:ext cx="6326909" cy="478380"/>
          </a:xfrm>
        </p:spPr>
        <p:txBody>
          <a:bodyPr/>
          <a:lstStyle/>
          <a:p>
            <a:r>
              <a:rPr lang="en-US" dirty="0"/>
              <a:t>Yoel Kortick.  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E4735-18E3-4CA7-BE55-A436975F4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400082"/>
            <a:ext cx="4295775" cy="3324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MMSID 99122086670001021 title “Forgiveness from a feminist perspective” appears as follows: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3554C-3037-4A35-8842-E155D648E73D}"/>
              </a:ext>
            </a:extLst>
          </p:cNvPr>
          <p:cNvSpPr txBox="1"/>
          <p:nvPr/>
        </p:nvSpPr>
        <p:spPr>
          <a:xfrm>
            <a:off x="4841784" y="1286063"/>
            <a:ext cx="24806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019 with subfield 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3442B0-DAED-4332-ABAC-D2D5107ABA2D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851920" y="1470729"/>
            <a:ext cx="989864" cy="81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A7CCF2-567B-456D-83ED-2FF888569B3E}"/>
              </a:ext>
            </a:extLst>
          </p:cNvPr>
          <p:cNvSpPr txBox="1"/>
          <p:nvPr/>
        </p:nvSpPr>
        <p:spPr>
          <a:xfrm>
            <a:off x="5522632" y="2759537"/>
            <a:ext cx="30566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035 with both subfield a and 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AC5157-37C8-4CF9-90F5-555404728AEF}"/>
              </a:ext>
            </a:extLst>
          </p:cNvPr>
          <p:cNvCxnSpPr>
            <a:cxnSpLocks/>
          </p:cNvCxnSpPr>
          <p:nvPr/>
        </p:nvCxnSpPr>
        <p:spPr>
          <a:xfrm flipH="1" flipV="1">
            <a:off x="4788024" y="2810805"/>
            <a:ext cx="734608" cy="1168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0FADE1B-9AA0-4795-BDCF-85753E25CE9B}"/>
              </a:ext>
            </a:extLst>
          </p:cNvPr>
          <p:cNvSpPr txBox="1"/>
          <p:nvPr/>
        </p:nvSpPr>
        <p:spPr>
          <a:xfrm>
            <a:off x="5005017" y="1922739"/>
            <a:ext cx="40919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035 with prefix which is not for OCLC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8B9249-6A9F-4DDC-AE35-FEB6BE34430A}"/>
              </a:ext>
            </a:extLst>
          </p:cNvPr>
          <p:cNvCxnSpPr>
            <a:cxnSpLocks/>
          </p:cNvCxnSpPr>
          <p:nvPr/>
        </p:nvCxnSpPr>
        <p:spPr>
          <a:xfrm flipH="1">
            <a:off x="4555086" y="2274082"/>
            <a:ext cx="449932" cy="132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65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Results in Analytics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8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B2809-ED37-4804-9D50-5BE0355D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552575"/>
            <a:ext cx="8743950" cy="20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in Analytics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667017"/>
          </a:xfrm>
        </p:spPr>
        <p:txBody>
          <a:bodyPr>
            <a:normAutofit/>
          </a:bodyPr>
          <a:lstStyle/>
          <a:p>
            <a:r>
              <a:rPr lang="en-US" sz="2000" dirty="0"/>
              <a:t>Both MMSIDs are retrieved and the new fields are displayed.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12D40-020C-4ABB-A48C-B509F20A34B2}"/>
              </a:ext>
            </a:extLst>
          </p:cNvPr>
          <p:cNvSpPr/>
          <p:nvPr/>
        </p:nvSpPr>
        <p:spPr>
          <a:xfrm>
            <a:off x="1637920" y="1820478"/>
            <a:ext cx="7182551" cy="391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F3DDC-E8F3-4CC6-BA62-FB5B81175E2B}"/>
              </a:ext>
            </a:extLst>
          </p:cNvPr>
          <p:cNvSpPr/>
          <p:nvPr/>
        </p:nvSpPr>
        <p:spPr>
          <a:xfrm>
            <a:off x="200025" y="3251870"/>
            <a:ext cx="3795911" cy="289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E55007-7F1F-4B89-BBB5-C1BDDF642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642" y="754852"/>
            <a:ext cx="3840630" cy="26518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D0286E-0FE0-48DE-A328-2E3387018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55" y="3804926"/>
            <a:ext cx="9144000" cy="649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in Analytics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7309B7-BB18-4304-AE8B-3293A170D18D}"/>
              </a:ext>
            </a:extLst>
          </p:cNvPr>
          <p:cNvSpPr/>
          <p:nvPr/>
        </p:nvSpPr>
        <p:spPr>
          <a:xfrm>
            <a:off x="3563888" y="816556"/>
            <a:ext cx="1584176" cy="2516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828A8E-E5A8-4B9A-B4F2-F2FFEF540A43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208760" y="2912740"/>
            <a:ext cx="803400" cy="1179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0D1B486-22D6-4494-89A1-7A143CE65A37}"/>
              </a:ext>
            </a:extLst>
          </p:cNvPr>
          <p:cNvSpPr/>
          <p:nvPr/>
        </p:nvSpPr>
        <p:spPr>
          <a:xfrm>
            <a:off x="3698014" y="2698395"/>
            <a:ext cx="98694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B14969-5B19-4FC3-99CA-A1EEC4B9B686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301463" y="2915874"/>
            <a:ext cx="358769" cy="1195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457745-B3D3-4446-A9C5-EAAAC2F2892F}"/>
              </a:ext>
            </a:extLst>
          </p:cNvPr>
          <p:cNvCxnSpPr>
            <a:cxnSpLocks/>
          </p:cNvCxnSpPr>
          <p:nvPr/>
        </p:nvCxnSpPr>
        <p:spPr>
          <a:xfrm>
            <a:off x="4177273" y="2912740"/>
            <a:ext cx="606703" cy="1105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800E19C-650B-41DB-AECA-6C6849373AE8}"/>
              </a:ext>
            </a:extLst>
          </p:cNvPr>
          <p:cNvSpPr/>
          <p:nvPr/>
        </p:nvSpPr>
        <p:spPr>
          <a:xfrm>
            <a:off x="5712816" y="2699850"/>
            <a:ext cx="117729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89A1E8-1400-4F33-98E6-36A525E61581}"/>
              </a:ext>
            </a:extLst>
          </p:cNvPr>
          <p:cNvSpPr/>
          <p:nvPr/>
        </p:nvSpPr>
        <p:spPr>
          <a:xfrm>
            <a:off x="4704704" y="2696716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FBD767-6EBA-4A3C-9E85-F67435269B1F}"/>
              </a:ext>
            </a:extLst>
          </p:cNvPr>
          <p:cNvCxnSpPr>
            <a:cxnSpLocks/>
          </p:cNvCxnSpPr>
          <p:nvPr/>
        </p:nvCxnSpPr>
        <p:spPr>
          <a:xfrm flipH="1">
            <a:off x="3527410" y="1044689"/>
            <a:ext cx="150862" cy="28952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0A4ADAD-034E-4270-A02B-422D6DCBCF9D}"/>
              </a:ext>
            </a:extLst>
          </p:cNvPr>
          <p:cNvSpPr txBox="1"/>
          <p:nvPr/>
        </p:nvSpPr>
        <p:spPr>
          <a:xfrm>
            <a:off x="154638" y="1196516"/>
            <a:ext cx="27592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035 with prefix “(Aleph)” is not included in the new fields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DCB323-CD8C-4521-8C44-9C4ECFF3B91B}"/>
              </a:ext>
            </a:extLst>
          </p:cNvPr>
          <p:cNvCxnSpPr>
            <a:cxnSpLocks/>
          </p:cNvCxnSpPr>
          <p:nvPr/>
        </p:nvCxnSpPr>
        <p:spPr>
          <a:xfrm>
            <a:off x="2339752" y="2119846"/>
            <a:ext cx="933478" cy="372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95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0286E-0FE0-48DE-A328-2E338701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91630"/>
            <a:ext cx="9144000" cy="649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in Analytics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36C2A-9836-46D9-AC12-032275CCC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6" y="3001952"/>
            <a:ext cx="3295650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7309B7-BB18-4304-AE8B-3293A170D18D}"/>
              </a:ext>
            </a:extLst>
          </p:cNvPr>
          <p:cNvSpPr/>
          <p:nvPr/>
        </p:nvSpPr>
        <p:spPr>
          <a:xfrm>
            <a:off x="920856" y="3061630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828A8E-E5A8-4B9A-B4F2-F2FFEF540A43}"/>
              </a:ext>
            </a:extLst>
          </p:cNvPr>
          <p:cNvCxnSpPr>
            <a:cxnSpLocks/>
          </p:cNvCxnSpPr>
          <p:nvPr/>
        </p:nvCxnSpPr>
        <p:spPr>
          <a:xfrm flipV="1">
            <a:off x="1784952" y="1995686"/>
            <a:ext cx="1778936" cy="10659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0D1B486-22D6-4494-89A1-7A143CE65A37}"/>
              </a:ext>
            </a:extLst>
          </p:cNvPr>
          <p:cNvSpPr/>
          <p:nvPr/>
        </p:nvSpPr>
        <p:spPr>
          <a:xfrm>
            <a:off x="1547664" y="4140622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BB14969-5B19-4FC3-99CA-A1EEC4B9B686}"/>
              </a:ext>
            </a:extLst>
          </p:cNvPr>
          <p:cNvCxnSpPr>
            <a:cxnSpLocks/>
          </p:cNvCxnSpPr>
          <p:nvPr/>
        </p:nvCxnSpPr>
        <p:spPr>
          <a:xfrm flipV="1">
            <a:off x="2195736" y="2029800"/>
            <a:ext cx="2659347" cy="2110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457745-B3D3-4446-A9C5-EAAAC2F2892F}"/>
              </a:ext>
            </a:extLst>
          </p:cNvPr>
          <p:cNvCxnSpPr>
            <a:cxnSpLocks/>
          </p:cNvCxnSpPr>
          <p:nvPr/>
        </p:nvCxnSpPr>
        <p:spPr>
          <a:xfrm flipV="1">
            <a:off x="3419872" y="2023912"/>
            <a:ext cx="2885261" cy="21106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800E19C-650B-41DB-AECA-6C6849373AE8}"/>
              </a:ext>
            </a:extLst>
          </p:cNvPr>
          <p:cNvSpPr/>
          <p:nvPr/>
        </p:nvSpPr>
        <p:spPr>
          <a:xfrm>
            <a:off x="2771800" y="4134546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04A253-F4E1-4738-83A1-1386E071AB8F}"/>
              </a:ext>
            </a:extLst>
          </p:cNvPr>
          <p:cNvSpPr txBox="1"/>
          <p:nvPr/>
        </p:nvSpPr>
        <p:spPr>
          <a:xfrm>
            <a:off x="5180802" y="3239442"/>
            <a:ext cx="349565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first 035 “(Aleph)002595114BCL01” is not included in the new fields</a:t>
            </a:r>
          </a:p>
        </p:txBody>
      </p:sp>
    </p:spTree>
    <p:extLst>
      <p:ext uri="{BB962C8B-B14F-4D97-AF65-F5344CB8AC3E}">
        <p14:creationId xmlns:p14="http://schemas.microsoft.com/office/powerpoint/2010/main" val="383948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in Analytics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6" y="752605"/>
            <a:ext cx="8954240" cy="239520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Here we can see that “Network Number” includes all 035 fields regardless of the contents of the parentheses in the prefix.</a:t>
            </a:r>
          </a:p>
          <a:p>
            <a:r>
              <a:rPr lang="en-US" sz="2000" dirty="0"/>
              <a:t>The “Network Number” for example contains </a:t>
            </a:r>
          </a:p>
          <a:p>
            <a:r>
              <a:rPr lang="en-US" sz="2000" dirty="0"/>
              <a:t>“(Aleph)002336604BCL01” in the first row below but it is not in the OCLC Control Number 035a.  </a:t>
            </a:r>
          </a:p>
          <a:p>
            <a:r>
              <a:rPr lang="en-US" sz="2000" dirty="0"/>
              <a:t>“(Aleph)002595114BCL01” in the second row below but it is not in the OCLC Control Number 035a. </a:t>
            </a:r>
            <a:endParaRPr lang="en-US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C11F7C-75C1-4812-B368-53226D9E1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6" y="3291829"/>
            <a:ext cx="9061744" cy="1296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9258BF-B9F8-4AF7-8105-F8C1A388DBEB}"/>
              </a:ext>
            </a:extLst>
          </p:cNvPr>
          <p:cNvSpPr/>
          <p:nvPr/>
        </p:nvSpPr>
        <p:spPr>
          <a:xfrm>
            <a:off x="6516216" y="3291829"/>
            <a:ext cx="2627784" cy="1296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03B7E4-6197-40DD-9384-A78474FD67D4}"/>
              </a:ext>
            </a:extLst>
          </p:cNvPr>
          <p:cNvSpPr/>
          <p:nvPr/>
        </p:nvSpPr>
        <p:spPr>
          <a:xfrm>
            <a:off x="6516216" y="3867894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C856DC-23AA-430D-98E4-94FB66979323}"/>
              </a:ext>
            </a:extLst>
          </p:cNvPr>
          <p:cNvSpPr/>
          <p:nvPr/>
        </p:nvSpPr>
        <p:spPr>
          <a:xfrm>
            <a:off x="6521549" y="4325094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9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17BD6-6D03-4625-BFA7-CEDB3136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4" y="2064618"/>
            <a:ext cx="2447925" cy="2476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B3677-9023-4B1B-B66B-5258F2F9D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026886"/>
            <a:ext cx="5496008" cy="481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in Analytics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6" y="752605"/>
            <a:ext cx="8954240" cy="1095989"/>
          </a:xfrm>
        </p:spPr>
        <p:txBody>
          <a:bodyPr>
            <a:normAutofit/>
          </a:bodyPr>
          <a:lstStyle/>
          <a:p>
            <a:r>
              <a:rPr lang="en-US" sz="2000" dirty="0"/>
              <a:t>Note that a 035 subfield a with value “(OCoLC)ocm30659226” will become Alma Analytics field “OCLC Control Number (035a)” with value “30659226”.  The “</a:t>
            </a:r>
            <a:r>
              <a:rPr lang="en-US" sz="2000" dirty="0" err="1"/>
              <a:t>ocm</a:t>
            </a:r>
            <a:r>
              <a:rPr lang="en-US" sz="2000" dirty="0"/>
              <a:t>” is stripped.</a:t>
            </a:r>
            <a:endParaRPr lang="en-US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03B7E4-6197-40DD-9384-A78474FD67D4}"/>
              </a:ext>
            </a:extLst>
          </p:cNvPr>
          <p:cNvSpPr/>
          <p:nvPr/>
        </p:nvSpPr>
        <p:spPr>
          <a:xfrm>
            <a:off x="6660232" y="3054944"/>
            <a:ext cx="1823600" cy="42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C856DC-23AA-430D-98E4-94FB66979323}"/>
              </a:ext>
            </a:extLst>
          </p:cNvPr>
          <p:cNvSpPr/>
          <p:nvPr/>
        </p:nvSpPr>
        <p:spPr>
          <a:xfrm>
            <a:off x="323528" y="4011910"/>
            <a:ext cx="20162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0D23D7-3D5D-4906-AFDD-91ECE156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14725" cy="451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E7707-9718-4CDC-9857-ED13F85ED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"/>
            <a:ext cx="3514725" cy="451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98E75-98A1-4857-AE7F-88D35C05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7" y="-728"/>
            <a:ext cx="3514725" cy="4514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8C80D8-9ECB-4B2A-9BE8-057E6E7B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47" y="627922"/>
            <a:ext cx="3514725" cy="4514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69693-A729-414D-A8D2-58B189BC5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51470"/>
            <a:ext cx="1276350" cy="695325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29CB68A-6B0F-43AB-8F03-89C79942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57" y="816047"/>
            <a:ext cx="8631286" cy="3555903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Results in Analytics</a:t>
            </a:r>
          </a:p>
        </p:txBody>
      </p:sp>
    </p:spTree>
    <p:extLst>
      <p:ext uri="{BB962C8B-B14F-4D97-AF65-F5344CB8AC3E}">
        <p14:creationId xmlns:p14="http://schemas.microsoft.com/office/powerpoint/2010/main" val="83721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7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1E7A0-5C4D-4172-A01C-01512F00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35" y="802348"/>
            <a:ext cx="6349330" cy="38538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836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883040"/>
          </a:xfrm>
        </p:spPr>
        <p:txBody>
          <a:bodyPr>
            <a:normAutofit/>
          </a:bodyPr>
          <a:lstStyle/>
          <a:p>
            <a:r>
              <a:rPr lang="en-US" sz="2200" dirty="0"/>
              <a:t>Four new fields have been added to the shared folder “Bibliographic Details”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FC5BA-5015-48E6-8195-F9E9709E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41773"/>
            <a:ext cx="2809875" cy="2324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6491CE-7A38-4767-BB88-8F43B75E69E5}"/>
              </a:ext>
            </a:extLst>
          </p:cNvPr>
          <p:cNvSpPr/>
          <p:nvPr/>
        </p:nvSpPr>
        <p:spPr>
          <a:xfrm>
            <a:off x="3491880" y="2859782"/>
            <a:ext cx="180020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1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3331312"/>
          </a:xfrm>
        </p:spPr>
        <p:txBody>
          <a:bodyPr>
            <a:normAutofit/>
          </a:bodyPr>
          <a:lstStyle/>
          <a:p>
            <a:r>
              <a:rPr lang="en-US" sz="2200" dirty="0"/>
              <a:t>OCLC Control Number (019) = The contents of the 019 field</a:t>
            </a:r>
          </a:p>
          <a:p>
            <a:r>
              <a:rPr lang="en-US" sz="2200" dirty="0"/>
              <a:t>OCLC Control Number (035a) = The contents of the 035 field, only subfield a, when there is an OCLC type prefix</a:t>
            </a:r>
          </a:p>
          <a:p>
            <a:r>
              <a:rPr lang="en-US" sz="2200" dirty="0"/>
              <a:t>OCLC Control Number (035a+z) = The contents of the 035 field, subfield a and z , when there is an OCLC type prefix</a:t>
            </a:r>
          </a:p>
          <a:p>
            <a:r>
              <a:rPr lang="en-US" sz="2200" dirty="0"/>
              <a:t>OCLC Control Number (035z) = The contents of the 035 field, only subfield z , when there is an OCLC type prefix</a:t>
            </a:r>
          </a:p>
        </p:txBody>
      </p:sp>
    </p:spTree>
    <p:extLst>
      <p:ext uri="{BB962C8B-B14F-4D97-AF65-F5344CB8AC3E}">
        <p14:creationId xmlns:p14="http://schemas.microsoft.com/office/powerpoint/2010/main" val="182719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6"/>
            <a:ext cx="8282085" cy="3331312"/>
          </a:xfrm>
        </p:spPr>
        <p:txBody>
          <a:bodyPr>
            <a:normAutofit/>
          </a:bodyPr>
          <a:lstStyle/>
          <a:p>
            <a:r>
              <a:rPr lang="en-US" sz="2200" dirty="0"/>
              <a:t>In addition to these fields using particular subfields, they are also based on the contents of the prefix in the parentheses.</a:t>
            </a:r>
          </a:p>
          <a:p>
            <a:r>
              <a:rPr lang="en-US" sz="2200" dirty="0"/>
              <a:t>To be included in the new OCLC fields, the 035 must have an OCLC prefix, such as “(OCLC)” or “(OCoLC)”.</a:t>
            </a:r>
          </a:p>
          <a:p>
            <a:r>
              <a:rPr lang="en-US" sz="2200" dirty="0"/>
              <a:t>If for example the prefix is “(ABC)” then it will not be included in the new OCLC fields, but will still be included in the older “Network Number” field.</a:t>
            </a:r>
          </a:p>
          <a:p>
            <a:r>
              <a:rPr lang="en-US" sz="2200" dirty="0"/>
              <a:t>Strings such as </a:t>
            </a:r>
            <a:r>
              <a:rPr lang="en-US" sz="2200" dirty="0" err="1"/>
              <a:t>ocm</a:t>
            </a:r>
            <a:r>
              <a:rPr lang="en-US" sz="2200" dirty="0"/>
              <a:t> are stripped from the result in analytics.</a:t>
            </a:r>
          </a:p>
        </p:txBody>
      </p:sp>
    </p:spTree>
    <p:extLst>
      <p:ext uri="{BB962C8B-B14F-4D97-AF65-F5344CB8AC3E}">
        <p14:creationId xmlns:p14="http://schemas.microsoft.com/office/powerpoint/2010/main" val="48562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0B493-7220-4C23-94AF-439E916DE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72" y="3319778"/>
            <a:ext cx="9036496" cy="1240583"/>
          </a:xfrm>
        </p:spPr>
        <p:txBody>
          <a:bodyPr/>
          <a:lstStyle/>
          <a:p>
            <a:pPr algn="ctr"/>
            <a:r>
              <a:rPr lang="en-US" sz="2400" dirty="0"/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827587-0744-4A52-936F-DED1B6E58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3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949486-8110-4D01-9338-E70C3E0E1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19622"/>
            <a:ext cx="5695925" cy="3405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627534"/>
            <a:ext cx="8282085" cy="576064"/>
          </a:xfrm>
        </p:spPr>
        <p:txBody>
          <a:bodyPr>
            <a:noAutofit/>
          </a:bodyPr>
          <a:lstStyle/>
          <a:p>
            <a:r>
              <a:rPr lang="en-US" sz="1800" dirty="0"/>
              <a:t>MMSID 99100372050001021 title “Global feminisms : new directions in contemporary art” appears as follows: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3554C-3037-4A35-8842-E155D648E73D}"/>
              </a:ext>
            </a:extLst>
          </p:cNvPr>
          <p:cNvSpPr txBox="1"/>
          <p:nvPr/>
        </p:nvSpPr>
        <p:spPr>
          <a:xfrm>
            <a:off x="4539642" y="1437551"/>
            <a:ext cx="24806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019 with two subfield 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3442B0-DAED-4332-ABAC-D2D5107ABA2D}"/>
              </a:ext>
            </a:extLst>
          </p:cNvPr>
          <p:cNvCxnSpPr/>
          <p:nvPr/>
        </p:nvCxnSpPr>
        <p:spPr>
          <a:xfrm flipH="1">
            <a:off x="3275856" y="1635646"/>
            <a:ext cx="1263786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A7CCF2-567B-456D-83ED-2FF888569B3E}"/>
              </a:ext>
            </a:extLst>
          </p:cNvPr>
          <p:cNvSpPr txBox="1"/>
          <p:nvPr/>
        </p:nvSpPr>
        <p:spPr>
          <a:xfrm>
            <a:off x="5043698" y="2706474"/>
            <a:ext cx="305669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035 with both subfield a and z.  Prefix is (OCoLC).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AC5157-37C8-4CF9-90F5-555404728AEF}"/>
              </a:ext>
            </a:extLst>
          </p:cNvPr>
          <p:cNvCxnSpPr>
            <a:cxnSpLocks/>
          </p:cNvCxnSpPr>
          <p:nvPr/>
        </p:nvCxnSpPr>
        <p:spPr>
          <a:xfrm flipH="1">
            <a:off x="4716016" y="2904569"/>
            <a:ext cx="327682" cy="315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B8235A-FC93-46DC-8461-AD67448B7980}"/>
              </a:ext>
            </a:extLst>
          </p:cNvPr>
          <p:cNvSpPr txBox="1"/>
          <p:nvPr/>
        </p:nvSpPr>
        <p:spPr>
          <a:xfrm>
            <a:off x="4879857" y="2202418"/>
            <a:ext cx="40919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035 with prefix which is not for OCLC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D1E785-7610-4141-99EF-5AFBE65DE758}"/>
              </a:ext>
            </a:extLst>
          </p:cNvPr>
          <p:cNvCxnSpPr>
            <a:cxnSpLocks/>
          </p:cNvCxnSpPr>
          <p:nvPr/>
        </p:nvCxnSpPr>
        <p:spPr>
          <a:xfrm flipH="1">
            <a:off x="3275856" y="2559415"/>
            <a:ext cx="1623127" cy="5027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40475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8536</TotalTime>
  <Words>495</Words>
  <Application>Microsoft Office PowerPoint</Application>
  <PresentationFormat>On-screen Show (16:9)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IGeLU_2016_16X9 (1)</vt:lpstr>
      <vt:lpstr>Four fields in bibliographic details based on 019 and 035 (Jan. 2020 Release)</vt:lpstr>
      <vt:lpstr>PowerPoint Presentation</vt:lpstr>
      <vt:lpstr>Introduction</vt:lpstr>
      <vt:lpstr>Introduction</vt:lpstr>
      <vt:lpstr>Introduction</vt:lpstr>
      <vt:lpstr>Introduction</vt:lpstr>
      <vt:lpstr>Introduction</vt:lpstr>
      <vt:lpstr>Examples</vt:lpstr>
      <vt:lpstr>Examples</vt:lpstr>
      <vt:lpstr>Examples</vt:lpstr>
      <vt:lpstr>Results in Analytics</vt:lpstr>
      <vt:lpstr>Results in Analytics</vt:lpstr>
      <vt:lpstr>Results in Analytics</vt:lpstr>
      <vt:lpstr>Results in Analytics</vt:lpstr>
      <vt:lpstr>Results in Analytics</vt:lpstr>
      <vt:lpstr>Results in Analytics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576</cp:revision>
  <dcterms:created xsi:type="dcterms:W3CDTF">2017-01-02T15:10:30Z</dcterms:created>
  <dcterms:modified xsi:type="dcterms:W3CDTF">2020-02-20T11:42:24Z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